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C5E12-92C2-4E09-94A4-9905B6185CFE}" type="datetimeFigureOut">
              <a:rPr lang="en-US" smtClean="0"/>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EFCBC9-27C7-4198-B97F-6AF91ECA834E}" type="slidenum">
              <a:rPr lang="en-US" smtClean="0"/>
              <a:t>‹#›</a:t>
            </a:fld>
            <a:endParaRPr lang="en-US"/>
          </a:p>
        </p:txBody>
      </p:sp>
    </p:spTree>
    <p:extLst>
      <p:ext uri="{BB962C8B-B14F-4D97-AF65-F5344CB8AC3E}">
        <p14:creationId xmlns:p14="http://schemas.microsoft.com/office/powerpoint/2010/main" val="3303111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EFCBC9-27C7-4198-B97F-6AF91ECA834E}" type="slidenum">
              <a:rPr lang="en-US" smtClean="0"/>
              <a:t>5</a:t>
            </a:fld>
            <a:endParaRPr lang="en-US"/>
          </a:p>
        </p:txBody>
      </p:sp>
    </p:spTree>
    <p:extLst>
      <p:ext uri="{BB962C8B-B14F-4D97-AF65-F5344CB8AC3E}">
        <p14:creationId xmlns:p14="http://schemas.microsoft.com/office/powerpoint/2010/main" val="202977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774F9-6DD2-4D90-A10F-F8A321025346}"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8810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774F9-6DD2-4D90-A10F-F8A321025346}"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129596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774F9-6DD2-4D90-A10F-F8A321025346}"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380279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774F9-6DD2-4D90-A10F-F8A321025346}"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49163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774F9-6DD2-4D90-A10F-F8A321025346}" type="datetimeFigureOut">
              <a:rPr lang="en-US" smtClean="0"/>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2835488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774F9-6DD2-4D90-A10F-F8A321025346}"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357058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774F9-6DD2-4D90-A10F-F8A321025346}" type="datetimeFigureOut">
              <a:rPr lang="en-US" smtClean="0"/>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149093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774F9-6DD2-4D90-A10F-F8A321025346}" type="datetimeFigureOut">
              <a:rPr lang="en-US" smtClean="0"/>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308134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774F9-6DD2-4D90-A10F-F8A321025346}" type="datetimeFigureOut">
              <a:rPr lang="en-US" smtClean="0"/>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175211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774F9-6DD2-4D90-A10F-F8A321025346}"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18498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774F9-6DD2-4D90-A10F-F8A321025346}" type="datetimeFigureOut">
              <a:rPr lang="en-US" smtClean="0"/>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27ACAB-2DE5-4537-AC3F-280994434DFE}" type="slidenum">
              <a:rPr lang="en-US" smtClean="0"/>
              <a:t>‹#›</a:t>
            </a:fld>
            <a:endParaRPr lang="en-US"/>
          </a:p>
        </p:txBody>
      </p:sp>
    </p:spTree>
    <p:extLst>
      <p:ext uri="{BB962C8B-B14F-4D97-AF65-F5344CB8AC3E}">
        <p14:creationId xmlns:p14="http://schemas.microsoft.com/office/powerpoint/2010/main" val="289339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774F9-6DD2-4D90-A10F-F8A321025346}" type="datetimeFigureOut">
              <a:rPr lang="en-US" smtClean="0"/>
              <a:t>8/24/2012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7ACAB-2DE5-4537-AC3F-280994434DFE}" type="slidenum">
              <a:rPr lang="en-US" smtClean="0"/>
              <a:t>‹#›</a:t>
            </a:fld>
            <a:endParaRPr lang="en-US"/>
          </a:p>
        </p:txBody>
      </p:sp>
    </p:spTree>
    <p:extLst>
      <p:ext uri="{BB962C8B-B14F-4D97-AF65-F5344CB8AC3E}">
        <p14:creationId xmlns:p14="http://schemas.microsoft.com/office/powerpoint/2010/main" val="147249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346" y="13855"/>
            <a:ext cx="8229600" cy="900545"/>
          </a:xfrm>
        </p:spPr>
        <p:txBody>
          <a:bodyPr>
            <a:noAutofit/>
          </a:bodyPr>
          <a:lstStyle/>
          <a:p>
            <a:r>
              <a:rPr lang="en-US" sz="2800" dirty="0" smtClean="0"/>
              <a:t>Waterfall Method (“standard engineering method”)</a:t>
            </a:r>
            <a:endParaRPr lang="en-US" sz="2800" dirty="0"/>
          </a:p>
        </p:txBody>
      </p:sp>
      <p:sp>
        <p:nvSpPr>
          <p:cNvPr id="8" name="Content Placeholder 7"/>
          <p:cNvSpPr>
            <a:spLocks noGrp="1"/>
          </p:cNvSpPr>
          <p:nvPr>
            <p:ph idx="1"/>
          </p:nvPr>
        </p:nvSpPr>
        <p:spPr>
          <a:xfrm>
            <a:off x="0" y="5105400"/>
            <a:ext cx="9144000" cy="1371600"/>
          </a:xfrm>
          <a:ln>
            <a:solidFill>
              <a:schemeClr val="bg1"/>
            </a:solidFill>
          </a:ln>
        </p:spPr>
        <p:txBody>
          <a:bodyPr>
            <a:normAutofit fontScale="92500" lnSpcReduction="20000"/>
          </a:bodyPr>
          <a:lstStyle/>
          <a:p>
            <a:pPr marL="0" indent="0">
              <a:buNone/>
            </a:pPr>
            <a:r>
              <a:rPr lang="en-US" sz="1400" dirty="0" smtClean="0"/>
              <a:t>Requirements -          </a:t>
            </a:r>
            <a:r>
              <a:rPr lang="en-US" sz="1400" smtClean="0"/>
              <a:t>Brainstorm </a:t>
            </a:r>
            <a:r>
              <a:rPr lang="en-US" sz="1400" smtClean="0"/>
              <a:t>requirements </a:t>
            </a:r>
            <a:r>
              <a:rPr lang="en-US" sz="1400" dirty="0" smtClean="0"/>
              <a:t>for the entire project</a:t>
            </a:r>
          </a:p>
          <a:p>
            <a:pPr marL="0" indent="0">
              <a:buNone/>
            </a:pPr>
            <a:r>
              <a:rPr lang="en-US" sz="1400" dirty="0" smtClean="0"/>
              <a:t>Design - 	             Design your entire project based on the requirements</a:t>
            </a:r>
          </a:p>
          <a:p>
            <a:pPr marL="0" indent="0">
              <a:buNone/>
            </a:pPr>
            <a:r>
              <a:rPr lang="en-US" sz="1400" dirty="0" smtClean="0"/>
              <a:t>Prototype - 	             Build your design</a:t>
            </a:r>
          </a:p>
          <a:p>
            <a:pPr marL="0" indent="0">
              <a:buNone/>
            </a:pPr>
            <a:r>
              <a:rPr lang="en-US" sz="1400" dirty="0" smtClean="0"/>
              <a:t>Test - 	             Test your prototype</a:t>
            </a:r>
          </a:p>
          <a:p>
            <a:pPr marL="0" indent="0">
              <a:buNone/>
            </a:pPr>
            <a:r>
              <a:rPr lang="en-US" sz="1400" dirty="0" smtClean="0"/>
              <a:t>Works: Yes or No –    If your prototype passes the tests, you are “finished” (remember that in robotics you are never truly “finished”).  	             If your prototype doesn’t work, go all the way back to requirements and develop  a solution to your problem(s).  	             Although you may not have to start over, it is likely that you will have to redo much of your work </a:t>
            </a:r>
            <a:endParaRPr lang="en-US" sz="1400" dirty="0"/>
          </a:p>
        </p:txBody>
      </p:sp>
      <p:grpSp>
        <p:nvGrpSpPr>
          <p:cNvPr id="24" name="Group 23"/>
          <p:cNvGrpSpPr/>
          <p:nvPr/>
        </p:nvGrpSpPr>
        <p:grpSpPr>
          <a:xfrm>
            <a:off x="128986" y="1143000"/>
            <a:ext cx="8862614" cy="3754445"/>
            <a:chOff x="128986" y="1143000"/>
            <a:chExt cx="8661723" cy="3754445"/>
          </a:xfrm>
        </p:grpSpPr>
        <p:sp>
          <p:nvSpPr>
            <p:cNvPr id="7" name="Rounded Rectangle 6"/>
            <p:cNvSpPr/>
            <p:nvPr/>
          </p:nvSpPr>
          <p:spPr>
            <a:xfrm>
              <a:off x="7609609" y="1143000"/>
              <a:ext cx="1143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Done!!!</a:t>
              </a:r>
              <a:endParaRPr lang="en-US" dirty="0"/>
            </a:p>
          </p:txBody>
        </p:sp>
        <p:sp>
          <p:nvSpPr>
            <p:cNvPr id="13" name="Right Arrow 12"/>
            <p:cNvSpPr/>
            <p:nvPr/>
          </p:nvSpPr>
          <p:spPr>
            <a:xfrm rot="10800000">
              <a:off x="6400800" y="4412813"/>
              <a:ext cx="21338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28986" y="2673788"/>
              <a:ext cx="6652814" cy="914400"/>
              <a:chOff x="152400" y="1905000"/>
              <a:chExt cx="6652814" cy="914400"/>
            </a:xfrm>
          </p:grpSpPr>
          <p:sp>
            <p:nvSpPr>
              <p:cNvPr id="3" name="Rounded Rectangle 2"/>
              <p:cNvSpPr/>
              <p:nvPr/>
            </p:nvSpPr>
            <p:spPr>
              <a:xfrm>
                <a:off x="152400" y="19050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Requirements</a:t>
                </a:r>
                <a:endParaRPr lang="en-US" sz="1400" dirty="0"/>
              </a:p>
            </p:txBody>
          </p:sp>
          <p:sp>
            <p:nvSpPr>
              <p:cNvPr id="4" name="Rounded Rectangle 3"/>
              <p:cNvSpPr/>
              <p:nvPr/>
            </p:nvSpPr>
            <p:spPr>
              <a:xfrm>
                <a:off x="2385614" y="19050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Design</a:t>
                </a:r>
                <a:endParaRPr lang="en-US" sz="1400" dirty="0"/>
              </a:p>
            </p:txBody>
          </p:sp>
          <p:sp>
            <p:nvSpPr>
              <p:cNvPr id="5" name="Rounded Rectangle 4"/>
              <p:cNvSpPr/>
              <p:nvPr/>
            </p:nvSpPr>
            <p:spPr>
              <a:xfrm>
                <a:off x="4062014" y="1905000"/>
                <a:ext cx="11170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Prototype</a:t>
                </a:r>
                <a:endParaRPr lang="en-US" sz="1400" dirty="0"/>
              </a:p>
            </p:txBody>
          </p:sp>
          <p:sp>
            <p:nvSpPr>
              <p:cNvPr id="6" name="Rounded Rectangle 5"/>
              <p:cNvSpPr/>
              <p:nvPr/>
            </p:nvSpPr>
            <p:spPr>
              <a:xfrm>
                <a:off x="5890814" y="19050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Test</a:t>
                </a:r>
                <a:endParaRPr lang="en-US" sz="1400" dirty="0"/>
              </a:p>
            </p:txBody>
          </p:sp>
          <p:sp>
            <p:nvSpPr>
              <p:cNvPr id="9" name="Right Arrow 8"/>
              <p:cNvSpPr/>
              <p:nvPr/>
            </p:nvSpPr>
            <p:spPr>
              <a:xfrm>
                <a:off x="1676400" y="2119884"/>
                <a:ext cx="62345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376214" y="2119884"/>
                <a:ext cx="609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281214" y="2119884"/>
                <a:ext cx="55681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ight Arrow 16"/>
            <p:cNvSpPr/>
            <p:nvPr/>
          </p:nvSpPr>
          <p:spPr>
            <a:xfrm>
              <a:off x="6858000" y="2888672"/>
              <a:ext cx="609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6200000">
              <a:off x="620440" y="3516037"/>
              <a:ext cx="587503" cy="10672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7571509" y="2673788"/>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 Yes or No</a:t>
              </a:r>
              <a:endParaRPr lang="en-US" dirty="0"/>
            </a:p>
          </p:txBody>
        </p:sp>
        <p:sp>
          <p:nvSpPr>
            <p:cNvPr id="21" name="Up Arrow 20"/>
            <p:cNvSpPr/>
            <p:nvPr/>
          </p:nvSpPr>
          <p:spPr>
            <a:xfrm>
              <a:off x="7595893" y="1898212"/>
              <a:ext cx="1170432" cy="6925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22" name="Down Arrow 21"/>
            <p:cNvSpPr/>
            <p:nvPr/>
          </p:nvSpPr>
          <p:spPr>
            <a:xfrm>
              <a:off x="7609609" y="3657600"/>
              <a:ext cx="11811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25" name="Right Arrow 24"/>
            <p:cNvSpPr/>
            <p:nvPr/>
          </p:nvSpPr>
          <p:spPr>
            <a:xfrm rot="10800000">
              <a:off x="3810001" y="4412813"/>
              <a:ext cx="21338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10800000">
              <a:off x="1163643" y="4412813"/>
              <a:ext cx="21338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61676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13855"/>
            <a:ext cx="9144000" cy="900545"/>
          </a:xfrm>
        </p:spPr>
        <p:txBody>
          <a:bodyPr>
            <a:noAutofit/>
          </a:bodyPr>
          <a:lstStyle/>
          <a:p>
            <a:r>
              <a:rPr lang="en-US" sz="2800" dirty="0" smtClean="0"/>
              <a:t>Waterfall Method Continued: Changes made along the way</a:t>
            </a:r>
            <a:endParaRPr lang="en-US" sz="2800" dirty="0"/>
          </a:p>
        </p:txBody>
      </p:sp>
      <p:sp>
        <p:nvSpPr>
          <p:cNvPr id="7" name="TextBox 6"/>
          <p:cNvSpPr txBox="1"/>
          <p:nvPr/>
        </p:nvSpPr>
        <p:spPr>
          <a:xfrm>
            <a:off x="3834642" y="757443"/>
            <a:ext cx="1627112" cy="369332"/>
          </a:xfrm>
          <a:prstGeom prst="rect">
            <a:avLst/>
          </a:prstGeom>
          <a:noFill/>
        </p:spPr>
        <p:txBody>
          <a:bodyPr wrap="none" rtlCol="0">
            <a:spAutoFit/>
          </a:bodyPr>
          <a:lstStyle/>
          <a:p>
            <a:r>
              <a:rPr lang="en-US" b="1" dirty="0" smtClean="0"/>
              <a:t>Start of project</a:t>
            </a:r>
            <a:endParaRPr lang="en-US" b="1" dirty="0"/>
          </a:p>
        </p:txBody>
      </p:sp>
      <p:sp>
        <p:nvSpPr>
          <p:cNvPr id="8" name="TextBox 7"/>
          <p:cNvSpPr txBox="1"/>
          <p:nvPr/>
        </p:nvSpPr>
        <p:spPr>
          <a:xfrm>
            <a:off x="407740" y="1704957"/>
            <a:ext cx="1288814" cy="646331"/>
          </a:xfrm>
          <a:prstGeom prst="rect">
            <a:avLst/>
          </a:prstGeom>
          <a:noFill/>
        </p:spPr>
        <p:txBody>
          <a:bodyPr wrap="none" rtlCol="0">
            <a:spAutoFit/>
          </a:bodyPr>
          <a:lstStyle/>
          <a:p>
            <a:r>
              <a:rPr lang="en-US" dirty="0" smtClean="0"/>
              <a:t>1</a:t>
            </a:r>
            <a:r>
              <a:rPr lang="en-US" baseline="30000" dirty="0" smtClean="0"/>
              <a:t>st</a:t>
            </a:r>
            <a:r>
              <a:rPr lang="en-US" dirty="0" smtClean="0"/>
              <a:t> cycle: </a:t>
            </a:r>
          </a:p>
          <a:p>
            <a:r>
              <a:rPr lang="en-US" dirty="0" smtClean="0"/>
              <a:t>Big changes</a:t>
            </a:r>
            <a:endParaRPr lang="en-US" dirty="0"/>
          </a:p>
        </p:txBody>
      </p:sp>
      <p:sp>
        <p:nvSpPr>
          <p:cNvPr id="9" name="TextBox 8"/>
          <p:cNvSpPr txBox="1"/>
          <p:nvPr/>
        </p:nvSpPr>
        <p:spPr>
          <a:xfrm>
            <a:off x="5791200" y="5638800"/>
            <a:ext cx="2971799" cy="923330"/>
          </a:xfrm>
          <a:prstGeom prst="rect">
            <a:avLst/>
          </a:prstGeom>
          <a:noFill/>
        </p:spPr>
        <p:txBody>
          <a:bodyPr wrap="square" rtlCol="0">
            <a:spAutoFit/>
          </a:bodyPr>
          <a:lstStyle/>
          <a:p>
            <a:r>
              <a:rPr lang="en-US" dirty="0" smtClean="0"/>
              <a:t>Note: This diagram is for 4 cycles thought the process, but it can take more or fewer.</a:t>
            </a:r>
            <a:endParaRPr lang="en-US" dirty="0"/>
          </a:p>
        </p:txBody>
      </p:sp>
      <p:sp>
        <p:nvSpPr>
          <p:cNvPr id="11" name="TextBox 10"/>
          <p:cNvSpPr txBox="1"/>
          <p:nvPr/>
        </p:nvSpPr>
        <p:spPr>
          <a:xfrm>
            <a:off x="407740" y="2921110"/>
            <a:ext cx="2369046" cy="646331"/>
          </a:xfrm>
          <a:prstGeom prst="rect">
            <a:avLst/>
          </a:prstGeom>
          <a:noFill/>
        </p:spPr>
        <p:txBody>
          <a:bodyPr wrap="none" rtlCol="0">
            <a:spAutoFit/>
          </a:bodyPr>
          <a:lstStyle/>
          <a:p>
            <a:r>
              <a:rPr lang="en-US" dirty="0" smtClean="0"/>
              <a:t>2</a:t>
            </a:r>
            <a:r>
              <a:rPr lang="en-US" baseline="30000" dirty="0" smtClean="0"/>
              <a:t>nd</a:t>
            </a:r>
            <a:r>
              <a:rPr lang="en-US" dirty="0"/>
              <a:t> </a:t>
            </a:r>
            <a:r>
              <a:rPr lang="en-US" dirty="0" smtClean="0"/>
              <a:t>cycle: </a:t>
            </a:r>
          </a:p>
          <a:p>
            <a:r>
              <a:rPr lang="en-US" dirty="0" smtClean="0"/>
              <a:t>Smaller/Fewer changes</a:t>
            </a:r>
            <a:endParaRPr lang="en-US" dirty="0"/>
          </a:p>
        </p:txBody>
      </p:sp>
      <p:grpSp>
        <p:nvGrpSpPr>
          <p:cNvPr id="16" name="Group 15"/>
          <p:cNvGrpSpPr/>
          <p:nvPr/>
        </p:nvGrpSpPr>
        <p:grpSpPr>
          <a:xfrm>
            <a:off x="1600197" y="1281547"/>
            <a:ext cx="6096002" cy="4953000"/>
            <a:chOff x="1600197" y="1281547"/>
            <a:chExt cx="6096002" cy="4953000"/>
          </a:xfrm>
        </p:grpSpPr>
        <p:sp>
          <p:nvSpPr>
            <p:cNvPr id="4" name="Isosceles Triangle 3"/>
            <p:cNvSpPr/>
            <p:nvPr/>
          </p:nvSpPr>
          <p:spPr>
            <a:xfrm rot="10800000">
              <a:off x="1600199" y="1281547"/>
              <a:ext cx="6096000" cy="4953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apezoid 5"/>
            <p:cNvSpPr/>
            <p:nvPr/>
          </p:nvSpPr>
          <p:spPr>
            <a:xfrm rot="10800000">
              <a:off x="1600197" y="1281547"/>
              <a:ext cx="6096001" cy="1216152"/>
            </a:xfrm>
            <a:prstGeom prst="trapezoid">
              <a:avLst>
                <a:gd name="adj" fmla="val 60316"/>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Trapezoid 9"/>
            <p:cNvSpPr/>
            <p:nvPr/>
          </p:nvSpPr>
          <p:spPr>
            <a:xfrm rot="10800000">
              <a:off x="2362200" y="2497700"/>
              <a:ext cx="4572000" cy="1216152"/>
            </a:xfrm>
            <a:prstGeom prst="trapezoid">
              <a:avLst>
                <a:gd name="adj" fmla="val 6031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Trapezoid 11"/>
            <p:cNvSpPr/>
            <p:nvPr/>
          </p:nvSpPr>
          <p:spPr>
            <a:xfrm rot="10800000">
              <a:off x="3124199" y="3713853"/>
              <a:ext cx="3047999" cy="1216152"/>
            </a:xfrm>
            <a:prstGeom prst="trapezoid">
              <a:avLst>
                <a:gd name="adj" fmla="val 5803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13" name="TextBox 12"/>
          <p:cNvSpPr txBox="1"/>
          <p:nvPr/>
        </p:nvSpPr>
        <p:spPr>
          <a:xfrm>
            <a:off x="3834641" y="6377464"/>
            <a:ext cx="1523559" cy="369332"/>
          </a:xfrm>
          <a:prstGeom prst="rect">
            <a:avLst/>
          </a:prstGeom>
          <a:noFill/>
        </p:spPr>
        <p:txBody>
          <a:bodyPr wrap="none" rtlCol="0">
            <a:spAutoFit/>
          </a:bodyPr>
          <a:lstStyle/>
          <a:p>
            <a:r>
              <a:rPr lang="en-US" b="1" dirty="0" smtClean="0"/>
              <a:t>End of project</a:t>
            </a:r>
            <a:endParaRPr lang="en-US" b="1" dirty="0"/>
          </a:p>
        </p:txBody>
      </p:sp>
      <p:sp>
        <p:nvSpPr>
          <p:cNvPr id="14" name="TextBox 13"/>
          <p:cNvSpPr txBox="1"/>
          <p:nvPr/>
        </p:nvSpPr>
        <p:spPr>
          <a:xfrm>
            <a:off x="407740" y="4137263"/>
            <a:ext cx="2369046" cy="646331"/>
          </a:xfrm>
          <a:prstGeom prst="rect">
            <a:avLst/>
          </a:prstGeom>
          <a:noFill/>
        </p:spPr>
        <p:txBody>
          <a:bodyPr wrap="none" rtlCol="0">
            <a:spAutoFit/>
          </a:bodyPr>
          <a:lstStyle/>
          <a:p>
            <a:r>
              <a:rPr lang="en-US" dirty="0" smtClean="0"/>
              <a:t>3</a:t>
            </a:r>
            <a:r>
              <a:rPr lang="en-US" baseline="30000" dirty="0" smtClean="0"/>
              <a:t>rd</a:t>
            </a:r>
            <a:r>
              <a:rPr lang="en-US" dirty="0" smtClean="0"/>
              <a:t> cycle:</a:t>
            </a:r>
          </a:p>
          <a:p>
            <a:r>
              <a:rPr lang="en-US" dirty="0" smtClean="0"/>
              <a:t>Smaller/Fewer changes</a:t>
            </a:r>
            <a:endParaRPr lang="en-US" dirty="0"/>
          </a:p>
        </p:txBody>
      </p:sp>
      <p:sp>
        <p:nvSpPr>
          <p:cNvPr id="15" name="TextBox 14"/>
          <p:cNvSpPr txBox="1"/>
          <p:nvPr/>
        </p:nvSpPr>
        <p:spPr>
          <a:xfrm>
            <a:off x="407740" y="5299338"/>
            <a:ext cx="1979966" cy="646331"/>
          </a:xfrm>
          <a:prstGeom prst="rect">
            <a:avLst/>
          </a:prstGeom>
          <a:noFill/>
        </p:spPr>
        <p:txBody>
          <a:bodyPr wrap="none" rtlCol="0">
            <a:spAutoFit/>
          </a:bodyPr>
          <a:lstStyle/>
          <a:p>
            <a:r>
              <a:rPr lang="en-US" dirty="0" smtClean="0"/>
              <a:t>4</a:t>
            </a:r>
            <a:r>
              <a:rPr lang="en-US" baseline="30000" dirty="0" smtClean="0"/>
              <a:t>th</a:t>
            </a:r>
            <a:r>
              <a:rPr lang="en-US" dirty="0" smtClean="0"/>
              <a:t> cycle:</a:t>
            </a:r>
          </a:p>
          <a:p>
            <a:r>
              <a:rPr lang="en-US" dirty="0" smtClean="0"/>
              <a:t>Small/Few changes</a:t>
            </a:r>
            <a:endParaRPr lang="en-US" dirty="0"/>
          </a:p>
        </p:txBody>
      </p:sp>
    </p:spTree>
    <p:extLst>
      <p:ext uri="{BB962C8B-B14F-4D97-AF65-F5344CB8AC3E}">
        <p14:creationId xmlns:p14="http://schemas.microsoft.com/office/powerpoint/2010/main" val="303940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2800" dirty="0" smtClean="0"/>
              <a:t>Rapid Development (A faster method)</a:t>
            </a:r>
            <a:endParaRPr lang="en-US" sz="2800" dirty="0"/>
          </a:p>
        </p:txBody>
      </p:sp>
      <p:grpSp>
        <p:nvGrpSpPr>
          <p:cNvPr id="2073" name="Group 2072"/>
          <p:cNvGrpSpPr/>
          <p:nvPr/>
        </p:nvGrpSpPr>
        <p:grpSpPr>
          <a:xfrm>
            <a:off x="74588" y="845128"/>
            <a:ext cx="7280072" cy="4641272"/>
            <a:chOff x="284264" y="692728"/>
            <a:chExt cx="7280072" cy="4641272"/>
          </a:xfrm>
        </p:grpSpPr>
        <p:sp>
          <p:nvSpPr>
            <p:cNvPr id="14" name="Rounded Rectangle 13"/>
            <p:cNvSpPr/>
            <p:nvPr/>
          </p:nvSpPr>
          <p:spPr>
            <a:xfrm>
              <a:off x="284264" y="1012165"/>
              <a:ext cx="13921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Requirements</a:t>
              </a:r>
              <a:endParaRPr lang="en-US" sz="1400" dirty="0"/>
            </a:p>
          </p:txBody>
        </p:sp>
        <p:sp>
          <p:nvSpPr>
            <p:cNvPr id="15" name="Rounded Rectangle 14"/>
            <p:cNvSpPr/>
            <p:nvPr/>
          </p:nvSpPr>
          <p:spPr>
            <a:xfrm>
              <a:off x="512528" y="2667000"/>
              <a:ext cx="93560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Design</a:t>
              </a:r>
              <a:endParaRPr lang="en-US" sz="1400" dirty="0"/>
            </a:p>
          </p:txBody>
        </p:sp>
        <p:sp>
          <p:nvSpPr>
            <p:cNvPr id="18" name="Right Arrow 17"/>
            <p:cNvSpPr/>
            <p:nvPr/>
          </p:nvSpPr>
          <p:spPr>
            <a:xfrm rot="5400000">
              <a:off x="661375" y="2057841"/>
              <a:ext cx="63791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577318" y="2881884"/>
              <a:ext cx="623738"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nvGrpSpPr>
            <p:cNvPr id="2069" name="Group 2068"/>
            <p:cNvGrpSpPr/>
            <p:nvPr/>
          </p:nvGrpSpPr>
          <p:grpSpPr>
            <a:xfrm>
              <a:off x="1979611" y="692728"/>
              <a:ext cx="4040189" cy="4641272"/>
              <a:chOff x="1979611" y="732285"/>
              <a:chExt cx="4040189" cy="4641272"/>
            </a:xfrm>
          </p:grpSpPr>
          <p:pic>
            <p:nvPicPr>
              <p:cNvPr id="205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762001"/>
                <a:ext cx="3581400" cy="1538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300157"/>
                <a:ext cx="3578225"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799" y="3836857"/>
                <a:ext cx="3578225"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Connector 21"/>
              <p:cNvCxnSpPr/>
              <p:nvPr/>
            </p:nvCxnSpPr>
            <p:spPr>
              <a:xfrm>
                <a:off x="1981200" y="2271797"/>
                <a:ext cx="403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981200" y="3810000"/>
                <a:ext cx="403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981200" y="5373557"/>
                <a:ext cx="403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979611" y="732285"/>
                <a:ext cx="40386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070" name="Right Arrow 2069"/>
            <p:cNvSpPr/>
            <p:nvPr/>
          </p:nvSpPr>
          <p:spPr>
            <a:xfrm rot="18248019">
              <a:off x="1347275" y="2010239"/>
              <a:ext cx="1051845"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071" name="TextBox 2070"/>
            <p:cNvSpPr txBox="1"/>
            <p:nvPr/>
          </p:nvSpPr>
          <p:spPr>
            <a:xfrm>
              <a:off x="2514600" y="827499"/>
              <a:ext cx="1351973" cy="369332"/>
            </a:xfrm>
            <a:prstGeom prst="rect">
              <a:avLst/>
            </a:prstGeom>
            <a:noFill/>
          </p:spPr>
          <p:txBody>
            <a:bodyPr wrap="none" rtlCol="0">
              <a:spAutoFit/>
            </a:bodyPr>
            <a:lstStyle/>
            <a:p>
              <a:r>
                <a:rPr lang="en-US" dirty="0" smtClean="0"/>
                <a:t>Subsystem 1</a:t>
              </a:r>
              <a:endParaRPr lang="en-US" dirty="0"/>
            </a:p>
          </p:txBody>
        </p:sp>
        <p:sp>
          <p:nvSpPr>
            <p:cNvPr id="69" name="TextBox 68"/>
            <p:cNvSpPr txBox="1"/>
            <p:nvPr/>
          </p:nvSpPr>
          <p:spPr>
            <a:xfrm>
              <a:off x="2514599" y="2362200"/>
              <a:ext cx="1351973" cy="369332"/>
            </a:xfrm>
            <a:prstGeom prst="rect">
              <a:avLst/>
            </a:prstGeom>
            <a:noFill/>
          </p:spPr>
          <p:txBody>
            <a:bodyPr wrap="none" rtlCol="0">
              <a:spAutoFit/>
            </a:bodyPr>
            <a:lstStyle/>
            <a:p>
              <a:r>
                <a:rPr lang="en-US" dirty="0" smtClean="0"/>
                <a:t>Subsystem 2</a:t>
              </a:r>
              <a:endParaRPr lang="en-US" dirty="0"/>
            </a:p>
          </p:txBody>
        </p:sp>
        <p:sp>
          <p:nvSpPr>
            <p:cNvPr id="70" name="TextBox 69"/>
            <p:cNvSpPr txBox="1"/>
            <p:nvPr/>
          </p:nvSpPr>
          <p:spPr>
            <a:xfrm>
              <a:off x="2514598" y="3962400"/>
              <a:ext cx="1351973" cy="369332"/>
            </a:xfrm>
            <a:prstGeom prst="rect">
              <a:avLst/>
            </a:prstGeom>
            <a:noFill/>
          </p:spPr>
          <p:txBody>
            <a:bodyPr wrap="none" rtlCol="0">
              <a:spAutoFit/>
            </a:bodyPr>
            <a:lstStyle/>
            <a:p>
              <a:r>
                <a:rPr lang="en-US" dirty="0" smtClean="0"/>
                <a:t>Subsystem 3</a:t>
              </a:r>
              <a:endParaRPr lang="en-US" dirty="0"/>
            </a:p>
          </p:txBody>
        </p:sp>
        <p:sp>
          <p:nvSpPr>
            <p:cNvPr id="2072" name="Right Arrow 2071"/>
            <p:cNvSpPr/>
            <p:nvPr/>
          </p:nvSpPr>
          <p:spPr>
            <a:xfrm rot="2712894">
              <a:off x="1291047" y="3821207"/>
              <a:ext cx="1040787"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2" name="Rounded Rectangle 71"/>
            <p:cNvSpPr/>
            <p:nvPr/>
          </p:nvSpPr>
          <p:spPr>
            <a:xfrm>
              <a:off x="6400800" y="2667000"/>
              <a:ext cx="11635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Integration</a:t>
              </a:r>
              <a:endParaRPr lang="en-US" sz="1400" dirty="0"/>
            </a:p>
          </p:txBody>
        </p:sp>
        <p:sp>
          <p:nvSpPr>
            <p:cNvPr id="73" name="Right Arrow 72"/>
            <p:cNvSpPr/>
            <p:nvPr/>
          </p:nvSpPr>
          <p:spPr>
            <a:xfrm rot="3607812">
              <a:off x="5740106" y="1852739"/>
              <a:ext cx="1040787"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4" name="Right Arrow 73"/>
            <p:cNvSpPr/>
            <p:nvPr/>
          </p:nvSpPr>
          <p:spPr>
            <a:xfrm rot="18248019">
              <a:off x="5736082" y="3909523"/>
              <a:ext cx="1051845"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5" name="Right Arrow 74"/>
            <p:cNvSpPr/>
            <p:nvPr/>
          </p:nvSpPr>
          <p:spPr>
            <a:xfrm>
              <a:off x="5853262" y="2909455"/>
              <a:ext cx="471338"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2079" name="Group 2078"/>
          <p:cNvGrpSpPr/>
          <p:nvPr/>
        </p:nvGrpSpPr>
        <p:grpSpPr>
          <a:xfrm>
            <a:off x="6400800" y="1194281"/>
            <a:ext cx="2686614" cy="5435119"/>
            <a:chOff x="6400800" y="1041881"/>
            <a:chExt cx="2686614" cy="5435119"/>
          </a:xfrm>
        </p:grpSpPr>
        <p:sp>
          <p:nvSpPr>
            <p:cNvPr id="4" name="Rounded Rectangle 3"/>
            <p:cNvSpPr/>
            <p:nvPr/>
          </p:nvSpPr>
          <p:spPr>
            <a:xfrm>
              <a:off x="7859306" y="1041881"/>
              <a:ext cx="116951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Done!!!</a:t>
              </a:r>
              <a:endParaRPr lang="en-US" dirty="0"/>
            </a:p>
          </p:txBody>
        </p:sp>
        <p:sp>
          <p:nvSpPr>
            <p:cNvPr id="9" name="Rounded Rectangle 8"/>
            <p:cNvSpPr/>
            <p:nvPr/>
          </p:nvSpPr>
          <p:spPr>
            <a:xfrm>
              <a:off x="7820323" y="2667000"/>
              <a:ext cx="124747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 Yes or No</a:t>
              </a:r>
              <a:endParaRPr lang="en-US" dirty="0"/>
            </a:p>
          </p:txBody>
        </p:sp>
        <p:sp>
          <p:nvSpPr>
            <p:cNvPr id="10" name="Up Arrow 9"/>
            <p:cNvSpPr/>
            <p:nvPr/>
          </p:nvSpPr>
          <p:spPr>
            <a:xfrm>
              <a:off x="7870222" y="1828800"/>
              <a:ext cx="1197578" cy="6925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11" name="Down Arrow 10"/>
            <p:cNvSpPr/>
            <p:nvPr/>
          </p:nvSpPr>
          <p:spPr>
            <a:xfrm>
              <a:off x="8077200" y="3675648"/>
              <a:ext cx="917728"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2074" name="Right Arrow 2073"/>
            <p:cNvSpPr/>
            <p:nvPr/>
          </p:nvSpPr>
          <p:spPr>
            <a:xfrm>
              <a:off x="7418890" y="2886198"/>
              <a:ext cx="35351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5" name="Rounded Rectangle 2074"/>
            <p:cNvSpPr/>
            <p:nvPr/>
          </p:nvSpPr>
          <p:spPr>
            <a:xfrm>
              <a:off x="8001000" y="4419600"/>
              <a:ext cx="1069472" cy="7304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a:t>
              </a:r>
              <a:endParaRPr lang="en-US" dirty="0"/>
            </a:p>
          </p:txBody>
        </p:sp>
        <p:sp>
          <p:nvSpPr>
            <p:cNvPr id="2076" name="Rounded Rectangle 2075"/>
            <p:cNvSpPr/>
            <p:nvPr/>
          </p:nvSpPr>
          <p:spPr>
            <a:xfrm>
              <a:off x="8001000" y="5685284"/>
              <a:ext cx="1086414" cy="791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Design changes</a:t>
              </a:r>
              <a:endParaRPr lang="en-US" dirty="0"/>
            </a:p>
          </p:txBody>
        </p:sp>
        <p:sp>
          <p:nvSpPr>
            <p:cNvPr id="2077" name="Rounded Rectangle 2076"/>
            <p:cNvSpPr/>
            <p:nvPr/>
          </p:nvSpPr>
          <p:spPr>
            <a:xfrm>
              <a:off x="6400800" y="5638800"/>
              <a:ext cx="1066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Make fix(</a:t>
              </a:r>
              <a:r>
                <a:rPr lang="en-US" dirty="0" err="1" smtClean="0"/>
                <a:t>es</a:t>
              </a:r>
              <a:r>
                <a:rPr lang="en-US" dirty="0" smtClean="0"/>
                <a:t>)</a:t>
              </a:r>
              <a:endParaRPr lang="en-US" dirty="0"/>
            </a:p>
          </p:txBody>
        </p:sp>
        <p:sp>
          <p:nvSpPr>
            <p:cNvPr id="2078" name="Up Arrow 2077"/>
            <p:cNvSpPr/>
            <p:nvPr/>
          </p:nvSpPr>
          <p:spPr>
            <a:xfrm rot="1468601">
              <a:off x="7141023" y="3641909"/>
              <a:ext cx="484632" cy="19402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ight Arrow 81"/>
            <p:cNvSpPr/>
            <p:nvPr/>
          </p:nvSpPr>
          <p:spPr>
            <a:xfrm rot="5400000">
              <a:off x="8358981" y="5196487"/>
              <a:ext cx="35351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ight Arrow 82"/>
            <p:cNvSpPr/>
            <p:nvPr/>
          </p:nvSpPr>
          <p:spPr>
            <a:xfrm rot="10800000">
              <a:off x="7543801" y="5839967"/>
              <a:ext cx="35351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Box 41"/>
          <p:cNvSpPr txBox="1"/>
          <p:nvPr/>
        </p:nvSpPr>
        <p:spPr>
          <a:xfrm>
            <a:off x="110404" y="6082283"/>
            <a:ext cx="4097597" cy="646331"/>
          </a:xfrm>
          <a:prstGeom prst="rect">
            <a:avLst/>
          </a:prstGeom>
          <a:noFill/>
        </p:spPr>
        <p:txBody>
          <a:bodyPr wrap="none" rtlCol="0">
            <a:spAutoFit/>
          </a:bodyPr>
          <a:lstStyle/>
          <a:p>
            <a:r>
              <a:rPr lang="en-US" dirty="0" smtClean="0"/>
              <a:t>Notes and a close up of the development </a:t>
            </a:r>
          </a:p>
          <a:p>
            <a:r>
              <a:rPr lang="en-US" dirty="0" smtClean="0"/>
              <a:t>of a subsystem on the next slide</a:t>
            </a:r>
            <a:endParaRPr lang="en-US" dirty="0"/>
          </a:p>
        </p:txBody>
      </p:sp>
    </p:spTree>
    <p:extLst>
      <p:ext uri="{BB962C8B-B14F-4D97-AF65-F5344CB8AC3E}">
        <p14:creationId xmlns:p14="http://schemas.microsoft.com/office/powerpoint/2010/main" val="246758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70902" y="76201"/>
            <a:ext cx="6655785" cy="3011214"/>
            <a:chOff x="2285792" y="1143000"/>
            <a:chExt cx="6504917" cy="3326401"/>
          </a:xfrm>
        </p:grpSpPr>
        <p:sp>
          <p:nvSpPr>
            <p:cNvPr id="3" name="Rounded Rectangle 2"/>
            <p:cNvSpPr/>
            <p:nvPr/>
          </p:nvSpPr>
          <p:spPr>
            <a:xfrm>
              <a:off x="7609609" y="1143000"/>
              <a:ext cx="1143000" cy="68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Done!!!</a:t>
              </a:r>
              <a:endParaRPr lang="en-US" dirty="0"/>
            </a:p>
          </p:txBody>
        </p:sp>
        <p:sp>
          <p:nvSpPr>
            <p:cNvPr id="4" name="Right Arrow 3"/>
            <p:cNvSpPr/>
            <p:nvPr/>
          </p:nvSpPr>
          <p:spPr>
            <a:xfrm rot="10800000">
              <a:off x="5536206" y="3984769"/>
              <a:ext cx="21338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2362200" y="2673788"/>
              <a:ext cx="4419600" cy="914400"/>
              <a:chOff x="2385614" y="1905000"/>
              <a:chExt cx="4419600" cy="914400"/>
            </a:xfrm>
          </p:grpSpPr>
          <p:sp>
            <p:nvSpPr>
              <p:cNvPr id="12" name="Rounded Rectangle 11"/>
              <p:cNvSpPr/>
              <p:nvPr/>
            </p:nvSpPr>
            <p:spPr>
              <a:xfrm>
                <a:off x="2385614" y="19050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Design</a:t>
                </a:r>
                <a:endParaRPr lang="en-US" sz="1400" dirty="0"/>
              </a:p>
            </p:txBody>
          </p:sp>
          <p:sp>
            <p:nvSpPr>
              <p:cNvPr id="13" name="Rounded Rectangle 12"/>
              <p:cNvSpPr/>
              <p:nvPr/>
            </p:nvSpPr>
            <p:spPr>
              <a:xfrm>
                <a:off x="4062014" y="1905000"/>
                <a:ext cx="111709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Prototype</a:t>
                </a:r>
                <a:endParaRPr lang="en-US" sz="1400" dirty="0"/>
              </a:p>
            </p:txBody>
          </p:sp>
          <p:sp>
            <p:nvSpPr>
              <p:cNvPr id="14" name="Rounded Rectangle 13"/>
              <p:cNvSpPr/>
              <p:nvPr/>
            </p:nvSpPr>
            <p:spPr>
              <a:xfrm>
                <a:off x="5890814" y="19050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Test</a:t>
                </a:r>
                <a:endParaRPr lang="en-US" sz="1400" dirty="0"/>
              </a:p>
            </p:txBody>
          </p:sp>
          <p:sp>
            <p:nvSpPr>
              <p:cNvPr id="15" name="Right Arrow 14"/>
              <p:cNvSpPr/>
              <p:nvPr/>
            </p:nvSpPr>
            <p:spPr>
              <a:xfrm>
                <a:off x="3376214" y="2119884"/>
                <a:ext cx="609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281214" y="2119884"/>
                <a:ext cx="55681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ight Arrow 5"/>
            <p:cNvSpPr/>
            <p:nvPr/>
          </p:nvSpPr>
          <p:spPr>
            <a:xfrm>
              <a:off x="6858000" y="2888672"/>
              <a:ext cx="609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6200000">
              <a:off x="2525649" y="3542226"/>
              <a:ext cx="587503" cy="10672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571509" y="2673788"/>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 Yes or No</a:t>
              </a:r>
              <a:endParaRPr lang="en-US" dirty="0"/>
            </a:p>
          </p:txBody>
        </p:sp>
        <p:sp>
          <p:nvSpPr>
            <p:cNvPr id="9" name="Up Arrow 8"/>
            <p:cNvSpPr/>
            <p:nvPr/>
          </p:nvSpPr>
          <p:spPr>
            <a:xfrm>
              <a:off x="7595893" y="1898212"/>
              <a:ext cx="1170432" cy="6925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10" name="Down Arrow 9"/>
            <p:cNvSpPr/>
            <p:nvPr/>
          </p:nvSpPr>
          <p:spPr>
            <a:xfrm>
              <a:off x="7609609" y="3657600"/>
              <a:ext cx="11811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11" name="Right Arrow 10"/>
            <p:cNvSpPr/>
            <p:nvPr/>
          </p:nvSpPr>
          <p:spPr>
            <a:xfrm rot="10800000">
              <a:off x="3353009" y="3984769"/>
              <a:ext cx="21338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618357" y="533400"/>
            <a:ext cx="5708550" cy="461665"/>
          </a:xfrm>
          <a:prstGeom prst="rect">
            <a:avLst/>
          </a:prstGeom>
          <a:noFill/>
        </p:spPr>
        <p:txBody>
          <a:bodyPr wrap="none" rtlCol="0">
            <a:spAutoFit/>
          </a:bodyPr>
          <a:lstStyle/>
          <a:p>
            <a:r>
              <a:rPr lang="en-US" sz="2400" dirty="0" smtClean="0"/>
              <a:t>Close up of the development of a subsystem</a:t>
            </a:r>
            <a:endParaRPr lang="en-US" sz="2400" dirty="0"/>
          </a:p>
        </p:txBody>
      </p:sp>
      <p:sp>
        <p:nvSpPr>
          <p:cNvPr id="18" name="TextBox 17"/>
          <p:cNvSpPr txBox="1"/>
          <p:nvPr/>
        </p:nvSpPr>
        <p:spPr>
          <a:xfrm>
            <a:off x="159000" y="2834311"/>
            <a:ext cx="918713" cy="461665"/>
          </a:xfrm>
          <a:prstGeom prst="rect">
            <a:avLst/>
          </a:prstGeom>
          <a:noFill/>
        </p:spPr>
        <p:txBody>
          <a:bodyPr wrap="none" rtlCol="0">
            <a:spAutoFit/>
          </a:bodyPr>
          <a:lstStyle/>
          <a:p>
            <a:r>
              <a:rPr lang="en-US" sz="2400" dirty="0" smtClean="0"/>
              <a:t>Notes</a:t>
            </a:r>
            <a:endParaRPr lang="en-US" sz="2400" dirty="0"/>
          </a:p>
        </p:txBody>
      </p:sp>
      <p:sp>
        <p:nvSpPr>
          <p:cNvPr id="20" name="TextBox 19"/>
          <p:cNvSpPr txBox="1"/>
          <p:nvPr/>
        </p:nvSpPr>
        <p:spPr>
          <a:xfrm>
            <a:off x="20782" y="3110460"/>
            <a:ext cx="9144000" cy="3754874"/>
          </a:xfrm>
          <a:prstGeom prst="rect">
            <a:avLst/>
          </a:prstGeom>
          <a:noFill/>
        </p:spPr>
        <p:txBody>
          <a:bodyPr wrap="square" rtlCol="0">
            <a:spAutoFit/>
          </a:bodyPr>
          <a:lstStyle/>
          <a:p>
            <a:r>
              <a:rPr lang="en-US" sz="1400" dirty="0" smtClean="0"/>
              <a:t>Requirements: Create requirements for the entire system</a:t>
            </a:r>
          </a:p>
          <a:p>
            <a:r>
              <a:rPr lang="en-US" sz="1400" dirty="0" smtClean="0"/>
              <a:t>Design: Create an overall design of the system (split into subsystems) and designate the subsystems</a:t>
            </a:r>
          </a:p>
          <a:p>
            <a:r>
              <a:rPr lang="en-US" sz="1400" dirty="0" smtClean="0"/>
              <a:t>Subsystems: Subsystems can be build simultaneously so that more work is completed in the same amount of time if enough 	man power is available, or can be built separately starting with the most essential parts.</a:t>
            </a:r>
          </a:p>
          <a:p>
            <a:r>
              <a:rPr lang="en-US" sz="1400" dirty="0"/>
              <a:t>	</a:t>
            </a:r>
            <a:r>
              <a:rPr lang="en-US" sz="1400" dirty="0" smtClean="0"/>
              <a:t>Design: Create designs for the subsystem (with special care/attention to integration points)</a:t>
            </a:r>
          </a:p>
          <a:p>
            <a:r>
              <a:rPr lang="en-US" sz="1400" dirty="0"/>
              <a:t>	</a:t>
            </a:r>
            <a:r>
              <a:rPr lang="en-US" sz="1400" dirty="0" smtClean="0"/>
              <a:t>Prototype: Build the designs for the subsystem</a:t>
            </a:r>
          </a:p>
          <a:p>
            <a:r>
              <a:rPr lang="en-US" sz="1400" dirty="0"/>
              <a:t>	</a:t>
            </a:r>
            <a:r>
              <a:rPr lang="en-US" sz="1400" dirty="0" smtClean="0"/>
              <a:t>Test: Test the subsystem individually</a:t>
            </a:r>
          </a:p>
          <a:p>
            <a:r>
              <a:rPr lang="en-US" sz="1400" dirty="0"/>
              <a:t>	</a:t>
            </a:r>
            <a:r>
              <a:rPr lang="en-US" sz="1400" dirty="0" smtClean="0"/>
              <a:t>If it passes the test, the subsystem should be ready for integration.  If it does not, continue to cycle through the 		steps to complete the subsystem</a:t>
            </a:r>
          </a:p>
          <a:p>
            <a:r>
              <a:rPr lang="en-US" sz="1400" dirty="0" smtClean="0"/>
              <a:t>Integration: Put all the subsystems together as a unit/single system</a:t>
            </a:r>
          </a:p>
          <a:p>
            <a:r>
              <a:rPr lang="en-US" sz="1400" dirty="0" smtClean="0"/>
              <a:t>If the system works as a whole, it is “finished”.  If it does not work as planned, move on with the following cycle:</a:t>
            </a:r>
          </a:p>
          <a:p>
            <a:r>
              <a:rPr lang="en-US" sz="1400" dirty="0"/>
              <a:t>	</a:t>
            </a:r>
            <a:r>
              <a:rPr lang="en-US" sz="1400" dirty="0" smtClean="0"/>
              <a:t>Analysis: Figuring out why the system doesn’t work as a whole; is it a problem with one subsystem? the 		integration?</a:t>
            </a:r>
          </a:p>
          <a:p>
            <a:r>
              <a:rPr lang="en-US" sz="1400" dirty="0"/>
              <a:t>	</a:t>
            </a:r>
            <a:r>
              <a:rPr lang="en-US" sz="1400" dirty="0" smtClean="0"/>
              <a:t>Design changes: Once the problem(s) has been located through analysis, design the necessary changes</a:t>
            </a:r>
          </a:p>
          <a:p>
            <a:r>
              <a:rPr lang="en-US" sz="1400" dirty="0" smtClean="0"/>
              <a:t>	Make fix(</a:t>
            </a:r>
            <a:r>
              <a:rPr lang="en-US" sz="1400" dirty="0" err="1" smtClean="0"/>
              <a:t>es</a:t>
            </a:r>
            <a:r>
              <a:rPr lang="en-US" sz="1400" dirty="0" smtClean="0"/>
              <a:t>): Introduce the changes designed in the last step.  </a:t>
            </a:r>
          </a:p>
          <a:p>
            <a:r>
              <a:rPr lang="en-US" sz="1400" dirty="0"/>
              <a:t>	</a:t>
            </a:r>
            <a:r>
              <a:rPr lang="en-US" sz="1400" dirty="0" smtClean="0"/>
              <a:t>Once through this cycle, test the system as a whole.  If it works, it is “finished”.  If it doesn’t, go through the 	cycle again.</a:t>
            </a:r>
            <a:endParaRPr lang="en-US" sz="1400" dirty="0"/>
          </a:p>
        </p:txBody>
      </p:sp>
    </p:spTree>
    <p:extLst>
      <p:ext uri="{BB962C8B-B14F-4D97-AF65-F5344CB8AC3E}">
        <p14:creationId xmlns:p14="http://schemas.microsoft.com/office/powerpoint/2010/main" val="1641077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3855" y="0"/>
            <a:ext cx="9144000" cy="1143000"/>
          </a:xfrm>
        </p:spPr>
        <p:txBody>
          <a:bodyPr>
            <a:normAutofit/>
          </a:bodyPr>
          <a:lstStyle/>
          <a:p>
            <a:r>
              <a:rPr lang="en-US" sz="2800" dirty="0" smtClean="0"/>
              <a:t>Rapid Development Continued: Changes made along the way</a:t>
            </a:r>
            <a:endParaRPr lang="en-US" sz="28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4571999" y="928254"/>
            <a:ext cx="3809782" cy="310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82090" y="1255975"/>
            <a:ext cx="2542556" cy="369332"/>
          </a:xfrm>
          <a:prstGeom prst="rect">
            <a:avLst/>
          </a:prstGeom>
          <a:noFill/>
        </p:spPr>
        <p:txBody>
          <a:bodyPr wrap="none" rtlCol="0">
            <a:spAutoFit/>
          </a:bodyPr>
          <a:lstStyle/>
          <a:p>
            <a:r>
              <a:rPr lang="en-US" b="1" dirty="0" smtClean="0"/>
              <a:t>Subsystem by subsystem</a:t>
            </a:r>
            <a:endParaRPr lang="en-US" b="1" dirty="0"/>
          </a:p>
        </p:txBody>
      </p:sp>
      <p:sp>
        <p:nvSpPr>
          <p:cNvPr id="5" name="TextBox 4"/>
          <p:cNvSpPr txBox="1"/>
          <p:nvPr/>
        </p:nvSpPr>
        <p:spPr>
          <a:xfrm>
            <a:off x="7990134" y="928254"/>
            <a:ext cx="1114408" cy="369332"/>
          </a:xfrm>
          <a:prstGeom prst="rect">
            <a:avLst/>
          </a:prstGeom>
          <a:noFill/>
        </p:spPr>
        <p:txBody>
          <a:bodyPr wrap="none" rtlCol="0">
            <a:spAutoFit/>
          </a:bodyPr>
          <a:lstStyle/>
          <a:p>
            <a:r>
              <a:rPr lang="en-US" dirty="0" smtClean="0"/>
              <a:t>Beginning</a:t>
            </a:r>
            <a:endParaRPr lang="en-US" dirty="0"/>
          </a:p>
        </p:txBody>
      </p:sp>
      <p:sp>
        <p:nvSpPr>
          <p:cNvPr id="6" name="TextBox 5"/>
          <p:cNvSpPr txBox="1"/>
          <p:nvPr/>
        </p:nvSpPr>
        <p:spPr>
          <a:xfrm>
            <a:off x="8381782" y="3429000"/>
            <a:ext cx="729687" cy="369332"/>
          </a:xfrm>
          <a:prstGeom prst="rect">
            <a:avLst/>
          </a:prstGeom>
          <a:noFill/>
        </p:spPr>
        <p:txBody>
          <a:bodyPr wrap="none" rtlCol="0">
            <a:spAutoFit/>
          </a:bodyPr>
          <a:lstStyle/>
          <a:p>
            <a:r>
              <a:rPr lang="en-US" dirty="0" smtClean="0"/>
              <a:t>Finish</a:t>
            </a:r>
            <a:endParaRPr lang="en-US" dirty="0"/>
          </a:p>
        </p:txBody>
      </p:sp>
      <p:sp>
        <p:nvSpPr>
          <p:cNvPr id="7" name="TextBox 6"/>
          <p:cNvSpPr txBox="1"/>
          <p:nvPr/>
        </p:nvSpPr>
        <p:spPr>
          <a:xfrm>
            <a:off x="838200" y="1625307"/>
            <a:ext cx="3959033" cy="1477328"/>
          </a:xfrm>
          <a:prstGeom prst="rect">
            <a:avLst/>
          </a:prstGeom>
          <a:noFill/>
        </p:spPr>
        <p:txBody>
          <a:bodyPr wrap="none" rtlCol="0">
            <a:spAutoFit/>
          </a:bodyPr>
          <a:lstStyle/>
          <a:p>
            <a:r>
              <a:rPr lang="en-US" dirty="0" smtClean="0"/>
              <a:t>- Changes are constant but </a:t>
            </a:r>
          </a:p>
          <a:p>
            <a:r>
              <a:rPr lang="en-US" dirty="0" smtClean="0"/>
              <a:t>  amount of work finished varies;</a:t>
            </a:r>
          </a:p>
          <a:p>
            <a:endParaRPr lang="en-US" dirty="0" smtClean="0"/>
          </a:p>
          <a:p>
            <a:r>
              <a:rPr lang="en-US" dirty="0" smtClean="0"/>
              <a:t>- There is a working part of the system </a:t>
            </a:r>
          </a:p>
          <a:p>
            <a:r>
              <a:rPr lang="en-US" dirty="0" smtClean="0"/>
              <a:t>   from very early on in the development</a:t>
            </a:r>
            <a:endParaRPr lang="en-US" dirty="0"/>
          </a:p>
        </p:txBody>
      </p:sp>
      <p:sp>
        <p:nvSpPr>
          <p:cNvPr id="9" name="TextBox 8"/>
          <p:cNvSpPr txBox="1"/>
          <p:nvPr/>
        </p:nvSpPr>
        <p:spPr>
          <a:xfrm>
            <a:off x="4419600" y="983531"/>
            <a:ext cx="1612814" cy="646331"/>
          </a:xfrm>
          <a:prstGeom prst="rect">
            <a:avLst/>
          </a:prstGeom>
          <a:noFill/>
        </p:spPr>
        <p:txBody>
          <a:bodyPr wrap="none" rtlCol="0">
            <a:spAutoFit/>
          </a:bodyPr>
          <a:lstStyle/>
          <a:p>
            <a:r>
              <a:rPr lang="en-US" dirty="0" smtClean="0"/>
              <a:t>Small amount </a:t>
            </a:r>
          </a:p>
          <a:p>
            <a:r>
              <a:rPr lang="en-US" dirty="0" smtClean="0"/>
              <a:t>of system done</a:t>
            </a:r>
            <a:endParaRPr lang="en-US" dirty="0"/>
          </a:p>
        </p:txBody>
      </p:sp>
      <p:sp>
        <p:nvSpPr>
          <p:cNvPr id="10" name="TextBox 9"/>
          <p:cNvSpPr txBox="1"/>
          <p:nvPr/>
        </p:nvSpPr>
        <p:spPr>
          <a:xfrm>
            <a:off x="3332281" y="3048000"/>
            <a:ext cx="184731" cy="369332"/>
          </a:xfrm>
          <a:prstGeom prst="rect">
            <a:avLst/>
          </a:prstGeom>
          <a:noFill/>
        </p:spPr>
        <p:txBody>
          <a:bodyPr wrap="none" rtlCol="0">
            <a:spAutoFit/>
          </a:bodyPr>
          <a:lstStyle/>
          <a:p>
            <a:endParaRPr lang="en-US" dirty="0"/>
          </a:p>
        </p:txBody>
      </p:sp>
      <p:sp>
        <p:nvSpPr>
          <p:cNvPr id="11" name="TextBox 10"/>
          <p:cNvSpPr txBox="1"/>
          <p:nvPr/>
        </p:nvSpPr>
        <p:spPr>
          <a:xfrm>
            <a:off x="2841376" y="3417332"/>
            <a:ext cx="1784848" cy="369332"/>
          </a:xfrm>
          <a:prstGeom prst="rect">
            <a:avLst/>
          </a:prstGeom>
          <a:noFill/>
        </p:spPr>
        <p:txBody>
          <a:bodyPr wrap="none" rtlCol="0">
            <a:spAutoFit/>
          </a:bodyPr>
          <a:lstStyle/>
          <a:p>
            <a:r>
              <a:rPr lang="en-US" dirty="0" smtClean="0"/>
              <a:t>System complete</a:t>
            </a:r>
            <a:endParaRPr lang="en-US" dirty="0"/>
          </a:p>
        </p:txBody>
      </p:sp>
      <p:sp>
        <p:nvSpPr>
          <p:cNvPr id="12" name="Isosceles Triangle 11"/>
          <p:cNvSpPr/>
          <p:nvPr/>
        </p:nvSpPr>
        <p:spPr>
          <a:xfrm>
            <a:off x="2120766" y="4606636"/>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apezoid 12"/>
          <p:cNvSpPr/>
          <p:nvPr/>
        </p:nvSpPr>
        <p:spPr>
          <a:xfrm>
            <a:off x="609600" y="5486400"/>
            <a:ext cx="4114800" cy="1216152"/>
          </a:xfrm>
          <a:prstGeom prst="trapezoi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TextBox 14"/>
          <p:cNvSpPr txBox="1"/>
          <p:nvPr/>
        </p:nvSpPr>
        <p:spPr>
          <a:xfrm>
            <a:off x="88635" y="4606636"/>
            <a:ext cx="1114408" cy="369332"/>
          </a:xfrm>
          <a:prstGeom prst="rect">
            <a:avLst/>
          </a:prstGeom>
          <a:noFill/>
        </p:spPr>
        <p:txBody>
          <a:bodyPr wrap="none" rtlCol="0">
            <a:spAutoFit/>
          </a:bodyPr>
          <a:lstStyle/>
          <a:p>
            <a:r>
              <a:rPr lang="en-US" dirty="0" smtClean="0"/>
              <a:t>Beginning</a:t>
            </a:r>
            <a:endParaRPr lang="en-US" dirty="0"/>
          </a:p>
        </p:txBody>
      </p:sp>
      <p:sp>
        <p:nvSpPr>
          <p:cNvPr id="16" name="TextBox 15"/>
          <p:cNvSpPr txBox="1"/>
          <p:nvPr/>
        </p:nvSpPr>
        <p:spPr>
          <a:xfrm>
            <a:off x="-83848" y="6333220"/>
            <a:ext cx="729687" cy="369332"/>
          </a:xfrm>
          <a:prstGeom prst="rect">
            <a:avLst/>
          </a:prstGeom>
          <a:noFill/>
        </p:spPr>
        <p:txBody>
          <a:bodyPr wrap="none" rtlCol="0">
            <a:spAutoFit/>
          </a:bodyPr>
          <a:lstStyle/>
          <a:p>
            <a:r>
              <a:rPr lang="en-US" dirty="0" smtClean="0"/>
              <a:t>Finish</a:t>
            </a:r>
            <a:endParaRPr lang="en-US" dirty="0"/>
          </a:p>
        </p:txBody>
      </p:sp>
      <p:sp>
        <p:nvSpPr>
          <p:cNvPr id="14" name="TextBox 13"/>
          <p:cNvSpPr txBox="1"/>
          <p:nvPr/>
        </p:nvSpPr>
        <p:spPr>
          <a:xfrm>
            <a:off x="5562600" y="4421970"/>
            <a:ext cx="2684453" cy="369332"/>
          </a:xfrm>
          <a:prstGeom prst="rect">
            <a:avLst/>
          </a:prstGeom>
          <a:noFill/>
        </p:spPr>
        <p:txBody>
          <a:bodyPr wrap="none" rtlCol="0">
            <a:spAutoFit/>
          </a:bodyPr>
          <a:lstStyle/>
          <a:p>
            <a:r>
              <a:rPr lang="en-US" b="1" dirty="0" smtClean="0"/>
              <a:t>Simultaneous subsystems </a:t>
            </a:r>
            <a:endParaRPr lang="en-US" b="1" dirty="0"/>
          </a:p>
        </p:txBody>
      </p:sp>
      <p:cxnSp>
        <p:nvCxnSpPr>
          <p:cNvPr id="18" name="Straight Connector 17"/>
          <p:cNvCxnSpPr/>
          <p:nvPr/>
        </p:nvCxnSpPr>
        <p:spPr>
          <a:xfrm>
            <a:off x="0" y="4191000"/>
            <a:ext cx="9104542"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73702" y="4782372"/>
            <a:ext cx="4391908" cy="1754326"/>
          </a:xfrm>
          <a:prstGeom prst="rect">
            <a:avLst/>
          </a:prstGeom>
          <a:noFill/>
        </p:spPr>
        <p:txBody>
          <a:bodyPr wrap="none" rtlCol="0">
            <a:spAutoFit/>
          </a:bodyPr>
          <a:lstStyle/>
          <a:p>
            <a:r>
              <a:rPr lang="en-US" dirty="0" smtClean="0"/>
              <a:t>- Usually a faster method of development</a:t>
            </a:r>
          </a:p>
          <a:p>
            <a:r>
              <a:rPr lang="en-US" dirty="0" smtClean="0"/>
              <a:t>- Can either be like this (where much of the </a:t>
            </a:r>
          </a:p>
          <a:p>
            <a:r>
              <a:rPr lang="en-US" dirty="0" smtClean="0"/>
              <a:t>system is done in a small amount of time) or </a:t>
            </a:r>
          </a:p>
          <a:p>
            <a:r>
              <a:rPr lang="en-US" dirty="0" smtClean="0"/>
              <a:t>be more like the diagram above (system </a:t>
            </a:r>
          </a:p>
          <a:p>
            <a:r>
              <a:rPr lang="en-US" dirty="0" smtClean="0"/>
              <a:t>complete gradually)</a:t>
            </a:r>
          </a:p>
          <a:p>
            <a:endParaRPr lang="en-US" dirty="0"/>
          </a:p>
        </p:txBody>
      </p:sp>
    </p:spTree>
    <p:extLst>
      <p:ext uri="{BB962C8B-B14F-4D97-AF65-F5344CB8AC3E}">
        <p14:creationId xmlns:p14="http://schemas.microsoft.com/office/powerpoint/2010/main" val="3854361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294</Words>
  <Application>Microsoft Office PowerPoint</Application>
  <PresentationFormat>On-screen Show (4:3)</PresentationFormat>
  <Paragraphs>85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Waterfall Method (“standard engineering method”)</vt:lpstr>
      <vt:lpstr>Waterfall Method Continued: Changes made along the way</vt:lpstr>
      <vt:lpstr>Rapid Development (A faster method)</vt:lpstr>
      <vt:lpstr>PowerPoint Presentation</vt:lpstr>
      <vt:lpstr>Rapid Development Continued: Changes made along the way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Waterfall Method (“standard engineering method”)</dc:title>
  <dc:creator>Benjamin</dc:creator>
  <cp:lastModifiedBy>Benjamin</cp:lastModifiedBy>
  <cp:revision>16</cp:revision>
  <dcterms:created xsi:type="dcterms:W3CDTF">2012-08-15T03:55:34Z</dcterms:created>
  <dcterms:modified xsi:type="dcterms:W3CDTF">2012-08-24T19:53:40Z</dcterms:modified>
</cp:coreProperties>
</file>